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64" r:id="rId3"/>
    <p:sldId id="268" r:id="rId4"/>
    <p:sldId id="273" r:id="rId5"/>
    <p:sldId id="265" r:id="rId6"/>
    <p:sldId id="260" r:id="rId7"/>
    <p:sldId id="262" r:id="rId8"/>
    <p:sldId id="267" r:id="rId9"/>
    <p:sldId id="261" r:id="rId10"/>
    <p:sldId id="324" r:id="rId11"/>
    <p:sldId id="274" r:id="rId12"/>
    <p:sldId id="277" r:id="rId13"/>
    <p:sldId id="258" r:id="rId14"/>
    <p:sldId id="263" r:id="rId15"/>
    <p:sldId id="269" r:id="rId16"/>
    <p:sldId id="271"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550608F-D23C-4025-ACEC-07EDF1A1CF99}" type="datetimeFigureOut">
              <a:rPr lang="es-PE" smtClean="0"/>
              <a:t>25/04/2021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183947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50608F-D23C-4025-ACEC-07EDF1A1CF99}" type="datetimeFigureOut">
              <a:rPr lang="es-PE" smtClean="0"/>
              <a:t>25/04/2021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1742778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50608F-D23C-4025-ACEC-07EDF1A1CF99}" type="datetimeFigureOut">
              <a:rPr lang="es-PE" smtClean="0"/>
              <a:t>25/04/2021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3978159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50608F-D23C-4025-ACEC-07EDF1A1CF99}" type="datetimeFigureOut">
              <a:rPr lang="es-PE" smtClean="0"/>
              <a:t>25/04/2021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114200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50608F-D23C-4025-ACEC-07EDF1A1CF99}" type="datetimeFigureOut">
              <a:rPr lang="es-PE" smtClean="0"/>
              <a:t>25/04/2021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225071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550608F-D23C-4025-ACEC-07EDF1A1CF99}" type="datetimeFigureOut">
              <a:rPr lang="es-PE" smtClean="0"/>
              <a:t>25/04/2021</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40297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550608F-D23C-4025-ACEC-07EDF1A1CF99}" type="datetimeFigureOut">
              <a:rPr lang="es-PE" smtClean="0"/>
              <a:t>25/04/2021</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3147576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550608F-D23C-4025-ACEC-07EDF1A1CF99}" type="datetimeFigureOut">
              <a:rPr lang="es-PE" smtClean="0"/>
              <a:t>25/04/2021</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230023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0608F-D23C-4025-ACEC-07EDF1A1CF99}" type="datetimeFigureOut">
              <a:rPr lang="es-PE" smtClean="0"/>
              <a:t>25/04/2021</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185782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50608F-D23C-4025-ACEC-07EDF1A1CF99}" type="datetimeFigureOut">
              <a:rPr lang="es-PE" smtClean="0"/>
              <a:t>25/04/2021</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1697360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50608F-D23C-4025-ACEC-07EDF1A1CF99}" type="datetimeFigureOut">
              <a:rPr lang="es-PE" smtClean="0"/>
              <a:t>25/04/2021</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7C5969F5-D9D1-4C70-BDC8-68E93DFF5882}" type="slidenum">
              <a:rPr lang="es-PE" smtClean="0"/>
              <a:t>‹Nº›</a:t>
            </a:fld>
            <a:endParaRPr lang="es-PE"/>
          </a:p>
        </p:txBody>
      </p:sp>
    </p:spTree>
    <p:extLst>
      <p:ext uri="{BB962C8B-B14F-4D97-AF65-F5344CB8AC3E}">
        <p14:creationId xmlns:p14="http://schemas.microsoft.com/office/powerpoint/2010/main" val="3557900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0608F-D23C-4025-ACEC-07EDF1A1CF99}" type="datetimeFigureOut">
              <a:rPr lang="es-PE" smtClean="0"/>
              <a:t>25/04/2021</a:t>
            </a:fld>
            <a:endParaRPr lang="es-P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969F5-D9D1-4C70-BDC8-68E93DFF5882}" type="slidenum">
              <a:rPr lang="es-PE" smtClean="0"/>
              <a:t>‹Nº›</a:t>
            </a:fld>
            <a:endParaRPr lang="es-PE"/>
          </a:p>
        </p:txBody>
      </p:sp>
    </p:spTree>
    <p:extLst>
      <p:ext uri="{BB962C8B-B14F-4D97-AF65-F5344CB8AC3E}">
        <p14:creationId xmlns:p14="http://schemas.microsoft.com/office/powerpoint/2010/main" val="15595499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images.vectorhq.com/images/thumbs/38e/universidad-nacional-de-trujillo-per-210232.gif">
            <a:extLst>
              <a:ext uri="{FF2B5EF4-FFF2-40B4-BE49-F238E27FC236}">
                <a16:creationId xmlns:a16="http://schemas.microsoft.com/office/drawing/2014/main" id="{183A54F1-0271-4A37-B72D-CFD628969EE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9848" r="461"/>
          <a:stretch/>
        </p:blipFill>
        <p:spPr bwMode="auto">
          <a:xfrm>
            <a:off x="2660157" y="1669008"/>
            <a:ext cx="1858373" cy="168312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F319C493-FB92-4EF1-BD67-E6E018E27052}"/>
              </a:ext>
            </a:extLst>
          </p:cNvPr>
          <p:cNvSpPr/>
          <p:nvPr/>
        </p:nvSpPr>
        <p:spPr>
          <a:xfrm>
            <a:off x="504514" y="1120324"/>
            <a:ext cx="6169661" cy="461665"/>
          </a:xfrm>
          <a:prstGeom prst="rect">
            <a:avLst/>
          </a:prstGeom>
        </p:spPr>
        <p:txBody>
          <a:bodyPr wrap="square">
            <a:spAutoFit/>
          </a:bodyPr>
          <a:lstStyle/>
          <a:p>
            <a:pPr algn="ctr"/>
            <a:r>
              <a:rPr lang="es-PE" sz="2400" i="0" u="none" strike="noStrike" baseline="0" dirty="0">
                <a:solidFill>
                  <a:srgbClr val="000000"/>
                </a:solidFill>
                <a:latin typeface="Times New Roman" panose="02020603050405020304" pitchFamily="18" charset="0"/>
              </a:rPr>
              <a:t>ESCUELA DE INGENIERÍA MECATRÓNICA</a:t>
            </a:r>
            <a:endParaRPr lang="es-PE" sz="2400" dirty="0"/>
          </a:p>
        </p:txBody>
      </p:sp>
      <p:sp>
        <p:nvSpPr>
          <p:cNvPr id="8" name="Rectángulo 7">
            <a:extLst>
              <a:ext uri="{FF2B5EF4-FFF2-40B4-BE49-F238E27FC236}">
                <a16:creationId xmlns:a16="http://schemas.microsoft.com/office/drawing/2014/main" id="{F2CAD256-1E7D-4B60-910C-80AC968AC2F8}"/>
              </a:ext>
            </a:extLst>
          </p:cNvPr>
          <p:cNvSpPr/>
          <p:nvPr/>
        </p:nvSpPr>
        <p:spPr>
          <a:xfrm>
            <a:off x="108589" y="607826"/>
            <a:ext cx="6961512" cy="400110"/>
          </a:xfrm>
          <a:prstGeom prst="rect">
            <a:avLst/>
          </a:prstGeom>
        </p:spPr>
        <p:txBody>
          <a:bodyPr wrap="square">
            <a:spAutoFit/>
          </a:bodyPr>
          <a:lstStyle/>
          <a:p>
            <a:pPr algn="ctr"/>
            <a:r>
              <a:rPr lang="es-PE" sz="2000" i="0" u="none" strike="noStrike" baseline="0" dirty="0">
                <a:solidFill>
                  <a:srgbClr val="000000"/>
                </a:solidFill>
                <a:latin typeface="Times New Roman" panose="02020603050405020304" pitchFamily="18" charset="0"/>
              </a:rPr>
              <a:t>UNIVERSIDAD NACIONAL DE TRUJILLO </a:t>
            </a:r>
          </a:p>
        </p:txBody>
      </p:sp>
      <p:sp>
        <p:nvSpPr>
          <p:cNvPr id="9" name="Rectángulo 8">
            <a:extLst>
              <a:ext uri="{FF2B5EF4-FFF2-40B4-BE49-F238E27FC236}">
                <a16:creationId xmlns:a16="http://schemas.microsoft.com/office/drawing/2014/main" id="{5AE56F01-59C1-45B7-98F8-34B49F60909B}"/>
              </a:ext>
            </a:extLst>
          </p:cNvPr>
          <p:cNvSpPr/>
          <p:nvPr/>
        </p:nvSpPr>
        <p:spPr>
          <a:xfrm>
            <a:off x="668624" y="3702345"/>
            <a:ext cx="6274416" cy="461665"/>
          </a:xfrm>
          <a:prstGeom prst="rect">
            <a:avLst/>
          </a:prstGeom>
        </p:spPr>
        <p:txBody>
          <a:bodyPr wrap="square">
            <a:spAutoFit/>
          </a:bodyPr>
          <a:lstStyle/>
          <a:p>
            <a:pPr algn="ctr"/>
            <a:r>
              <a:rPr lang="es-PE" b="0" i="0" u="none" strike="noStrike" baseline="0" dirty="0">
                <a:solidFill>
                  <a:srgbClr val="000000"/>
                </a:solidFill>
                <a:latin typeface="Times New Roman" panose="02020603050405020304" pitchFamily="18" charset="0"/>
              </a:rPr>
              <a:t> </a:t>
            </a:r>
            <a:r>
              <a:rPr lang="es-PE" sz="2400" b="1" i="0" u="none" strike="noStrike" baseline="0" dirty="0">
                <a:solidFill>
                  <a:srgbClr val="000000"/>
                </a:solidFill>
                <a:latin typeface="Times New Roman" panose="02020603050405020304" pitchFamily="18" charset="0"/>
              </a:rPr>
              <a:t>INTRODUCCIÓN A LA PROGRAMACIÓN</a:t>
            </a:r>
            <a:endParaRPr lang="es-PE" sz="2000" dirty="0"/>
          </a:p>
        </p:txBody>
      </p:sp>
      <p:sp>
        <p:nvSpPr>
          <p:cNvPr id="10" name="Rectángulo 9">
            <a:extLst>
              <a:ext uri="{FF2B5EF4-FFF2-40B4-BE49-F238E27FC236}">
                <a16:creationId xmlns:a16="http://schemas.microsoft.com/office/drawing/2014/main" id="{D4361794-3342-4D0E-8748-4EC4957CD997}"/>
              </a:ext>
            </a:extLst>
          </p:cNvPr>
          <p:cNvSpPr/>
          <p:nvPr/>
        </p:nvSpPr>
        <p:spPr>
          <a:xfrm>
            <a:off x="920509" y="5983942"/>
            <a:ext cx="5777198" cy="498663"/>
          </a:xfrm>
          <a:prstGeom prst="rect">
            <a:avLst/>
          </a:prstGeom>
        </p:spPr>
        <p:txBody>
          <a:bodyPr wrap="square">
            <a:spAutoFit/>
          </a:bodyPr>
          <a:lstStyle/>
          <a:p>
            <a:pPr>
              <a:lnSpc>
                <a:spcPct val="150000"/>
              </a:lnSpc>
            </a:pPr>
            <a:r>
              <a:rPr lang="es-PE" sz="2000" i="0" u="none" strike="noStrike" baseline="0" dirty="0">
                <a:solidFill>
                  <a:srgbClr val="000000"/>
                </a:solidFill>
                <a:latin typeface="Times New Roman" panose="02020603050405020304" pitchFamily="18" charset="0"/>
              </a:rPr>
              <a:t>Docente: Ms. </a:t>
            </a:r>
            <a:r>
              <a:rPr lang="es-PE" sz="2000" b="0" i="0" u="none" strike="noStrike" baseline="0" dirty="0">
                <a:solidFill>
                  <a:srgbClr val="000000"/>
                </a:solidFill>
                <a:latin typeface="Times New Roman" panose="02020603050405020304" pitchFamily="18" charset="0"/>
              </a:rPr>
              <a:t>Ing. Asto </a:t>
            </a:r>
            <a:r>
              <a:rPr lang="es-PE" sz="2000" dirty="0">
                <a:solidFill>
                  <a:srgbClr val="000000"/>
                </a:solidFill>
                <a:latin typeface="Times New Roman" panose="02020603050405020304" pitchFamily="18" charset="0"/>
              </a:rPr>
              <a:t>R</a:t>
            </a:r>
            <a:r>
              <a:rPr lang="es-PE" sz="2000" b="0" i="0" u="none" strike="noStrike" baseline="0" dirty="0">
                <a:solidFill>
                  <a:srgbClr val="000000"/>
                </a:solidFill>
                <a:latin typeface="Times New Roman" panose="02020603050405020304" pitchFamily="18" charset="0"/>
              </a:rPr>
              <a:t>odriguez, </a:t>
            </a:r>
            <a:r>
              <a:rPr lang="es-PE" sz="2000" dirty="0">
                <a:solidFill>
                  <a:srgbClr val="000000"/>
                </a:solidFill>
                <a:latin typeface="Times New Roman" panose="02020603050405020304" pitchFamily="18" charset="0"/>
              </a:rPr>
              <a:t>E</a:t>
            </a:r>
            <a:r>
              <a:rPr lang="es-PE" sz="2000" b="0" i="0" u="none" strike="noStrike" baseline="0" dirty="0">
                <a:solidFill>
                  <a:srgbClr val="000000"/>
                </a:solidFill>
                <a:latin typeface="Times New Roman" panose="02020603050405020304" pitchFamily="18" charset="0"/>
              </a:rPr>
              <a:t>merson </a:t>
            </a:r>
            <a:r>
              <a:rPr lang="es-PE" sz="2000" dirty="0">
                <a:solidFill>
                  <a:srgbClr val="000000"/>
                </a:solidFill>
                <a:latin typeface="Times New Roman" panose="02020603050405020304" pitchFamily="18" charset="0"/>
              </a:rPr>
              <a:t>M</a:t>
            </a:r>
            <a:r>
              <a:rPr lang="es-PE" sz="2000" b="0" i="0" u="none" strike="noStrike" baseline="0" dirty="0">
                <a:solidFill>
                  <a:srgbClr val="000000"/>
                </a:solidFill>
                <a:latin typeface="Times New Roman" panose="02020603050405020304" pitchFamily="18" charset="0"/>
              </a:rPr>
              <a:t>aximo </a:t>
            </a:r>
          </a:p>
        </p:txBody>
      </p:sp>
      <p:cxnSp>
        <p:nvCxnSpPr>
          <p:cNvPr id="11" name="Conector recto 10">
            <a:extLst>
              <a:ext uri="{FF2B5EF4-FFF2-40B4-BE49-F238E27FC236}">
                <a16:creationId xmlns:a16="http://schemas.microsoft.com/office/drawing/2014/main" id="{4E0C461E-94E5-4E74-9ECD-933DAD7C0F39}"/>
              </a:ext>
            </a:extLst>
          </p:cNvPr>
          <p:cNvCxnSpPr>
            <a:cxnSpLocks/>
          </p:cNvCxnSpPr>
          <p:nvPr/>
        </p:nvCxnSpPr>
        <p:spPr>
          <a:xfrm>
            <a:off x="1097993" y="3412685"/>
            <a:ext cx="536642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7F66A8D9-B9F8-43F2-9F5D-7D3E675A17BE}"/>
              </a:ext>
            </a:extLst>
          </p:cNvPr>
          <p:cNvSpPr/>
          <p:nvPr/>
        </p:nvSpPr>
        <p:spPr>
          <a:xfrm>
            <a:off x="832364" y="4714281"/>
            <a:ext cx="5513957" cy="400110"/>
          </a:xfrm>
          <a:prstGeom prst="rect">
            <a:avLst/>
          </a:prstGeom>
        </p:spPr>
        <p:txBody>
          <a:bodyPr wrap="square">
            <a:spAutoFit/>
          </a:bodyPr>
          <a:lstStyle/>
          <a:p>
            <a:pPr algn="ctr"/>
            <a:r>
              <a:rPr lang="es-PE" b="0" i="0" u="none" strike="noStrike" baseline="0" dirty="0">
                <a:solidFill>
                  <a:srgbClr val="000000"/>
                </a:solidFill>
                <a:latin typeface="Times New Roman" panose="02020603050405020304" pitchFamily="18" charset="0"/>
              </a:rPr>
              <a:t> </a:t>
            </a:r>
            <a:r>
              <a:rPr lang="es-PE" sz="2000" b="1" dirty="0">
                <a:solidFill>
                  <a:srgbClr val="000000"/>
                </a:solidFill>
                <a:latin typeface="Times New Roman" panose="02020603050405020304" pitchFamily="18" charset="0"/>
              </a:rPr>
              <a:t>CLASE 1: INTRODUCCION</a:t>
            </a:r>
            <a:endParaRPr lang="es-PE" sz="2000" dirty="0"/>
          </a:p>
        </p:txBody>
      </p:sp>
      <p:pic>
        <p:nvPicPr>
          <p:cNvPr id="1026" name="Picture 2" descr="21. Programación en Python | Condicionales | Ejercicio 2 - Mayor de 3  números - YouTube">
            <a:extLst>
              <a:ext uri="{FF2B5EF4-FFF2-40B4-BE49-F238E27FC236}">
                <a16:creationId xmlns:a16="http://schemas.microsoft.com/office/drawing/2014/main" id="{46FF60A8-F689-4A5E-A753-FB1EA1B285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04" r="31340"/>
          <a:stretch/>
        </p:blipFill>
        <p:spPr bwMode="auto">
          <a:xfrm>
            <a:off x="7393757" y="-16315"/>
            <a:ext cx="4798243"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recto 14">
            <a:extLst>
              <a:ext uri="{FF2B5EF4-FFF2-40B4-BE49-F238E27FC236}">
                <a16:creationId xmlns:a16="http://schemas.microsoft.com/office/drawing/2014/main" id="{61C568E5-9202-44EB-B4A5-108E4BDF937F}"/>
              </a:ext>
            </a:extLst>
          </p:cNvPr>
          <p:cNvCxnSpPr>
            <a:cxnSpLocks/>
          </p:cNvCxnSpPr>
          <p:nvPr/>
        </p:nvCxnSpPr>
        <p:spPr>
          <a:xfrm>
            <a:off x="1125893" y="4421733"/>
            <a:ext cx="53664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61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127C0DD-779D-4156-9FFD-A4AE0D3EFD85}"/>
              </a:ext>
            </a:extLst>
          </p:cNvPr>
          <p:cNvGrpSpPr/>
          <p:nvPr/>
        </p:nvGrpSpPr>
        <p:grpSpPr>
          <a:xfrm>
            <a:off x="2413793" y="0"/>
            <a:ext cx="7364413" cy="6858000"/>
            <a:chOff x="2281025" y="0"/>
            <a:chExt cx="7364413" cy="6858000"/>
          </a:xfrm>
        </p:grpSpPr>
        <p:pic>
          <p:nvPicPr>
            <p:cNvPr id="3074" name="Picture 2" descr="La imagen puede contener: texto que dice &quot;PROGRAMMING LANGUAGE php Web Developer PHP JS JS Java Game Developer Python Ruby Java JS C++ Python JS Ruby R Data Analyses Desktop Developer Matlab Java Python Java C++ Embedded System Programmer Python C++ MobileApp Developer Kotlin Dart Objective-c Java Python swift&quot;">
              <a:extLst>
                <a:ext uri="{FF2B5EF4-FFF2-40B4-BE49-F238E27FC236}">
                  <a16:creationId xmlns:a16="http://schemas.microsoft.com/office/drawing/2014/main" id="{988619CA-04FA-4468-B507-746AB4EB0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025" y="0"/>
              <a:ext cx="7364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a imagen puede contener: texto que dice &quot;PROGRAMMING LANGUAGE php Web Developer PHP JS JS Java Game Developer Python Ruby Java JS C++ Python JS Ruby R Data Analyses Desktop Developer Matlab Java Python Java C++ Embedded System Programmer Python C++ MobileApp Developer Kotlin Dart Objective-c Java Python swift&quot;">
              <a:extLst>
                <a:ext uri="{FF2B5EF4-FFF2-40B4-BE49-F238E27FC236}">
                  <a16:creationId xmlns:a16="http://schemas.microsoft.com/office/drawing/2014/main" id="{D1480D37-0C0D-46DE-939A-311F1EAA75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214" t="44829" r="24877" b="41582"/>
            <a:stretch/>
          </p:blipFill>
          <p:spPr bwMode="auto">
            <a:xfrm>
              <a:off x="7130560" y="4026877"/>
              <a:ext cx="729762" cy="9319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7105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D30F6A6-CB32-45F4-A4BB-6D65AC75D9CD}"/>
              </a:ext>
            </a:extLst>
          </p:cNvPr>
          <p:cNvPicPr>
            <a:picLocks noChangeAspect="1"/>
          </p:cNvPicPr>
          <p:nvPr/>
        </p:nvPicPr>
        <p:blipFill>
          <a:blip r:embed="rId2"/>
          <a:stretch>
            <a:fillRect/>
          </a:stretch>
        </p:blipFill>
        <p:spPr>
          <a:xfrm>
            <a:off x="2194242" y="0"/>
            <a:ext cx="8070216" cy="6858000"/>
          </a:xfrm>
          <a:prstGeom prst="rect">
            <a:avLst/>
          </a:prstGeom>
        </p:spPr>
      </p:pic>
    </p:spTree>
    <p:extLst>
      <p:ext uri="{BB962C8B-B14F-4D97-AF65-F5344CB8AC3E}">
        <p14:creationId xmlns:p14="http://schemas.microsoft.com/office/powerpoint/2010/main" val="361206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ython para IA - ACTUMLOGOS">
            <a:extLst>
              <a:ext uri="{FF2B5EF4-FFF2-40B4-BE49-F238E27FC236}">
                <a16:creationId xmlns:a16="http://schemas.microsoft.com/office/drawing/2014/main" id="{E83A30B4-890A-4F4A-B08B-13E501A66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58" y="28790"/>
            <a:ext cx="11283884" cy="6800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0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C84F6C6-518B-455B-A50E-294EF0EAFA1A}"/>
              </a:ext>
            </a:extLst>
          </p:cNvPr>
          <p:cNvPicPr>
            <a:picLocks noChangeAspect="1"/>
          </p:cNvPicPr>
          <p:nvPr/>
        </p:nvPicPr>
        <p:blipFill rotWithShape="1">
          <a:blip r:embed="rId2">
            <a:extLst>
              <a:ext uri="{28A0092B-C50C-407E-A947-70E740481C1C}">
                <a14:useLocalDpi xmlns:a14="http://schemas.microsoft.com/office/drawing/2010/main" val="0"/>
              </a:ext>
            </a:extLst>
          </a:blip>
          <a:srcRect b="13037"/>
          <a:stretch/>
        </p:blipFill>
        <p:spPr>
          <a:xfrm>
            <a:off x="2152942" y="0"/>
            <a:ext cx="7886116" cy="6858000"/>
          </a:xfrm>
          <a:prstGeom prst="rect">
            <a:avLst/>
          </a:prstGeom>
        </p:spPr>
      </p:pic>
    </p:spTree>
    <p:extLst>
      <p:ext uri="{BB962C8B-B14F-4D97-AF65-F5344CB8AC3E}">
        <p14:creationId xmlns:p14="http://schemas.microsoft.com/office/powerpoint/2010/main" val="2024904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inciples of object oriented programming in python 3">
            <a:extLst>
              <a:ext uri="{FF2B5EF4-FFF2-40B4-BE49-F238E27FC236}">
                <a16:creationId xmlns:a16="http://schemas.microsoft.com/office/drawing/2014/main" id="{7DBF2AD2-D7C5-488D-86C6-E5F623D51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05" y="325315"/>
            <a:ext cx="11873772" cy="606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2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E1B32FE-A91B-4736-B276-B6AE6F0FF91A}"/>
              </a:ext>
            </a:extLst>
          </p:cNvPr>
          <p:cNvPicPr>
            <a:picLocks noChangeAspect="1"/>
          </p:cNvPicPr>
          <p:nvPr/>
        </p:nvPicPr>
        <p:blipFill rotWithShape="1">
          <a:blip r:embed="rId2"/>
          <a:srcRect r="689"/>
          <a:stretch/>
        </p:blipFill>
        <p:spPr>
          <a:xfrm>
            <a:off x="707009" y="773528"/>
            <a:ext cx="5314308" cy="5055228"/>
          </a:xfrm>
          <a:prstGeom prst="rect">
            <a:avLst/>
          </a:prstGeom>
        </p:spPr>
      </p:pic>
    </p:spTree>
    <p:extLst>
      <p:ext uri="{BB962C8B-B14F-4D97-AF65-F5344CB8AC3E}">
        <p14:creationId xmlns:p14="http://schemas.microsoft.com/office/powerpoint/2010/main" val="1268746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414C3B2-9945-4250-BDA6-6984BAA81180}"/>
              </a:ext>
            </a:extLst>
          </p:cNvPr>
          <p:cNvPicPr>
            <a:picLocks noChangeAspect="1"/>
          </p:cNvPicPr>
          <p:nvPr/>
        </p:nvPicPr>
        <p:blipFill>
          <a:blip r:embed="rId2"/>
          <a:stretch>
            <a:fillRect/>
          </a:stretch>
        </p:blipFill>
        <p:spPr>
          <a:xfrm>
            <a:off x="1761807" y="0"/>
            <a:ext cx="8682062" cy="6858000"/>
          </a:xfrm>
          <a:prstGeom prst="rect">
            <a:avLst/>
          </a:prstGeom>
        </p:spPr>
      </p:pic>
    </p:spTree>
    <p:extLst>
      <p:ext uri="{BB962C8B-B14F-4D97-AF65-F5344CB8AC3E}">
        <p14:creationId xmlns:p14="http://schemas.microsoft.com/office/powerpoint/2010/main" val="2132890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1DDF1B-2BB8-4D0C-837C-25BFE38411A7}"/>
              </a:ext>
            </a:extLst>
          </p:cNvPr>
          <p:cNvPicPr>
            <a:picLocks noChangeAspect="1"/>
          </p:cNvPicPr>
          <p:nvPr/>
        </p:nvPicPr>
        <p:blipFill>
          <a:blip r:embed="rId2"/>
          <a:stretch>
            <a:fillRect/>
          </a:stretch>
        </p:blipFill>
        <p:spPr>
          <a:xfrm>
            <a:off x="2198369" y="0"/>
            <a:ext cx="7485256" cy="6858000"/>
          </a:xfrm>
          <a:prstGeom prst="rect">
            <a:avLst/>
          </a:prstGeom>
        </p:spPr>
      </p:pic>
    </p:spTree>
    <p:extLst>
      <p:ext uri="{BB962C8B-B14F-4D97-AF65-F5344CB8AC3E}">
        <p14:creationId xmlns:p14="http://schemas.microsoft.com/office/powerpoint/2010/main" val="681912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83B2DBF-6B89-434B-8ED3-B14FB284E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B45A14D1-CD2B-4E16-AFB0-55FDC2D088F9}"/>
              </a:ext>
            </a:extLst>
          </p:cNvPr>
          <p:cNvSpPr txBox="1"/>
          <p:nvPr/>
        </p:nvSpPr>
        <p:spPr>
          <a:xfrm>
            <a:off x="6096000" y="3013501"/>
            <a:ext cx="5140960" cy="830997"/>
          </a:xfrm>
          <a:prstGeom prst="rect">
            <a:avLst/>
          </a:prstGeom>
          <a:noFill/>
        </p:spPr>
        <p:txBody>
          <a:bodyPr wrap="square">
            <a:spAutoFit/>
          </a:bodyPr>
          <a:lstStyle/>
          <a:p>
            <a:r>
              <a:rPr lang="es-PE" sz="4800" dirty="0"/>
              <a:t>Guido van Rossum</a:t>
            </a:r>
          </a:p>
        </p:txBody>
      </p:sp>
    </p:spTree>
    <p:extLst>
      <p:ext uri="{BB962C8B-B14F-4D97-AF65-F5344CB8AC3E}">
        <p14:creationId xmlns:p14="http://schemas.microsoft.com/office/powerpoint/2010/main" val="2950668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D15CC92-C3DB-4FE2-B2AE-65236637EFFD}"/>
              </a:ext>
            </a:extLst>
          </p:cNvPr>
          <p:cNvPicPr>
            <a:picLocks noChangeAspect="1"/>
          </p:cNvPicPr>
          <p:nvPr/>
        </p:nvPicPr>
        <p:blipFill>
          <a:blip r:embed="rId2"/>
          <a:stretch>
            <a:fillRect/>
          </a:stretch>
        </p:blipFill>
        <p:spPr>
          <a:xfrm>
            <a:off x="1705928" y="0"/>
            <a:ext cx="8596478" cy="6858000"/>
          </a:xfrm>
          <a:prstGeom prst="rect">
            <a:avLst/>
          </a:prstGeom>
        </p:spPr>
      </p:pic>
    </p:spTree>
    <p:extLst>
      <p:ext uri="{BB962C8B-B14F-4D97-AF65-F5344CB8AC3E}">
        <p14:creationId xmlns:p14="http://schemas.microsoft.com/office/powerpoint/2010/main" val="3047649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802295E-38C7-48C6-B06A-2B2B027B6613}"/>
              </a:ext>
            </a:extLst>
          </p:cNvPr>
          <p:cNvPicPr>
            <a:picLocks noChangeAspect="1"/>
          </p:cNvPicPr>
          <p:nvPr/>
        </p:nvPicPr>
        <p:blipFill>
          <a:blip r:embed="rId2"/>
          <a:stretch>
            <a:fillRect/>
          </a:stretch>
        </p:blipFill>
        <p:spPr>
          <a:xfrm>
            <a:off x="2294254" y="0"/>
            <a:ext cx="7234595" cy="6858000"/>
          </a:xfrm>
          <a:prstGeom prst="rect">
            <a:avLst/>
          </a:prstGeom>
        </p:spPr>
      </p:pic>
    </p:spTree>
    <p:extLst>
      <p:ext uri="{BB962C8B-B14F-4D97-AF65-F5344CB8AC3E}">
        <p14:creationId xmlns:p14="http://schemas.microsoft.com/office/powerpoint/2010/main" val="4141047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F561A6D-E147-430D-92F1-1D26DD30478D}"/>
              </a:ext>
            </a:extLst>
          </p:cNvPr>
          <p:cNvPicPr>
            <a:picLocks noChangeAspect="1"/>
          </p:cNvPicPr>
          <p:nvPr/>
        </p:nvPicPr>
        <p:blipFill>
          <a:blip r:embed="rId2"/>
          <a:stretch>
            <a:fillRect/>
          </a:stretch>
        </p:blipFill>
        <p:spPr>
          <a:xfrm>
            <a:off x="1000661" y="146058"/>
            <a:ext cx="9575899" cy="6711942"/>
          </a:xfrm>
          <a:prstGeom prst="rect">
            <a:avLst/>
          </a:prstGeom>
        </p:spPr>
      </p:pic>
    </p:spTree>
    <p:extLst>
      <p:ext uri="{BB962C8B-B14F-4D97-AF65-F5344CB8AC3E}">
        <p14:creationId xmlns:p14="http://schemas.microsoft.com/office/powerpoint/2010/main" val="402941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 imagen puede contener: texto que dice &quot;LENGUAJES DE PROGRAMACIÓN MÁS USADOS SEGÚN EL INDICE TIOBE NOVIEMBRE 2020 El índice TIOBE es un indicador de la popularidad de los lenguajes programación motores de búsqueda como Google, Bing, Yahoo!, Wikipedia, Amazon, YouTubey Baidu. 16.21% 12.12% Por primera vez en la historia, Java baja su posición al 3er lugar. 11.68% 7.60% 4.67% Python Java La popularidad de Python aumentó gracias al auge de la minería de datos, IA, computacion numérica su fácil aprendizaje para el oúblico general. EDteam Domina las tecnolo tecnologías del futuro en: ed.team/cursos&quot;">
            <a:extLst>
              <a:ext uri="{FF2B5EF4-FFF2-40B4-BE49-F238E27FC236}">
                <a16:creationId xmlns:a16="http://schemas.microsoft.com/office/drawing/2014/main" id="{3560B833-6D95-4A33-A3CB-2D40E8823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123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6F0E5A0-98F5-4E70-9936-F5F0B8D1F271}"/>
              </a:ext>
            </a:extLst>
          </p:cNvPr>
          <p:cNvPicPr>
            <a:picLocks noChangeAspect="1"/>
          </p:cNvPicPr>
          <p:nvPr/>
        </p:nvPicPr>
        <p:blipFill>
          <a:blip r:embed="rId2"/>
          <a:stretch>
            <a:fillRect/>
          </a:stretch>
        </p:blipFill>
        <p:spPr>
          <a:xfrm>
            <a:off x="3043404" y="0"/>
            <a:ext cx="6105192" cy="6858000"/>
          </a:xfrm>
          <a:prstGeom prst="rect">
            <a:avLst/>
          </a:prstGeom>
        </p:spPr>
      </p:pic>
      <p:sp>
        <p:nvSpPr>
          <p:cNvPr id="3" name="Rectángulo 2">
            <a:extLst>
              <a:ext uri="{FF2B5EF4-FFF2-40B4-BE49-F238E27FC236}">
                <a16:creationId xmlns:a16="http://schemas.microsoft.com/office/drawing/2014/main" id="{A3811AA5-625F-4B9F-8479-A606806099B5}"/>
              </a:ext>
            </a:extLst>
          </p:cNvPr>
          <p:cNvSpPr/>
          <p:nvPr/>
        </p:nvSpPr>
        <p:spPr>
          <a:xfrm>
            <a:off x="2848708" y="6110654"/>
            <a:ext cx="1547446" cy="747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E32BABCB-7F3A-41C3-8237-FF3493A03897}"/>
              </a:ext>
            </a:extLst>
          </p:cNvPr>
          <p:cNvSpPr/>
          <p:nvPr/>
        </p:nvSpPr>
        <p:spPr>
          <a:xfrm>
            <a:off x="6541477" y="870438"/>
            <a:ext cx="1547446" cy="747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663D28C5-53C0-47D7-8EEF-996C175AE183}"/>
              </a:ext>
            </a:extLst>
          </p:cNvPr>
          <p:cNvSpPr/>
          <p:nvPr/>
        </p:nvSpPr>
        <p:spPr>
          <a:xfrm>
            <a:off x="5322277" y="4053254"/>
            <a:ext cx="1547446" cy="7473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346499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86403A1-1B0B-4F05-B47B-4244DC892BA3}"/>
              </a:ext>
            </a:extLst>
          </p:cNvPr>
          <p:cNvPicPr>
            <a:picLocks noChangeAspect="1"/>
          </p:cNvPicPr>
          <p:nvPr/>
        </p:nvPicPr>
        <p:blipFill>
          <a:blip r:embed="rId2"/>
          <a:stretch>
            <a:fillRect/>
          </a:stretch>
        </p:blipFill>
        <p:spPr>
          <a:xfrm>
            <a:off x="2664069" y="-5688"/>
            <a:ext cx="7024408" cy="6863687"/>
          </a:xfrm>
          <a:prstGeom prst="rect">
            <a:avLst/>
          </a:prstGeom>
        </p:spPr>
      </p:pic>
    </p:spTree>
    <p:extLst>
      <p:ext uri="{BB962C8B-B14F-4D97-AF65-F5344CB8AC3E}">
        <p14:creationId xmlns:p14="http://schemas.microsoft.com/office/powerpoint/2010/main" val="1468697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8CEC517-7E80-4C86-A569-F5E5CF6664E5}"/>
              </a:ext>
            </a:extLst>
          </p:cNvPr>
          <p:cNvPicPr>
            <a:picLocks noChangeAspect="1"/>
          </p:cNvPicPr>
          <p:nvPr/>
        </p:nvPicPr>
        <p:blipFill rotWithShape="1">
          <a:blip r:embed="rId2"/>
          <a:srcRect l="1748" t="889" r="1603" b="3260"/>
          <a:stretch/>
        </p:blipFill>
        <p:spPr>
          <a:xfrm>
            <a:off x="2417885" y="23809"/>
            <a:ext cx="7041956" cy="6810382"/>
          </a:xfrm>
          <a:prstGeom prst="rect">
            <a:avLst/>
          </a:prstGeom>
        </p:spPr>
      </p:pic>
    </p:spTree>
    <p:extLst>
      <p:ext uri="{BB962C8B-B14F-4D97-AF65-F5344CB8AC3E}">
        <p14:creationId xmlns:p14="http://schemas.microsoft.com/office/powerpoint/2010/main" val="3160158954"/>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1024</TotalTime>
  <Words>32</Words>
  <Application>Microsoft Office PowerPoint</Application>
  <PresentationFormat>Panorámica</PresentationFormat>
  <Paragraphs>6</Paragraphs>
  <Slides>17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hola</dc:title>
  <dc:creator>Emerson Asto</dc:creator>
  <cp:lastModifiedBy>Emerson Asto</cp:lastModifiedBy>
  <cp:revision>20</cp:revision>
  <dcterms:created xsi:type="dcterms:W3CDTF">2020-11-16T04:37:05Z</dcterms:created>
  <dcterms:modified xsi:type="dcterms:W3CDTF">2021-04-26T00:14:40Z</dcterms:modified>
</cp:coreProperties>
</file>